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Semi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54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hyperlink" Target="https://p1nks0u1.github.io/EcoCharm/" TargetMode="Externa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EcoCharm: Bisutería Sostenible y Ecológica en Colombia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Innovación sostenible en cada detalle.</a:t>
            </a:r>
            <a:endParaRPr lang="en-US" sz="17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677FCA0-FBA1-4709-91CD-8D35B516F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182" y="195896"/>
            <a:ext cx="1750337" cy="1750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F61F5E8-D328-4F94-A767-BA348B3644B8}"/>
              </a:ext>
            </a:extLst>
          </p:cNvPr>
          <p:cNvSpPr txBox="1"/>
          <p:nvPr/>
        </p:nvSpPr>
        <p:spPr>
          <a:xfrm>
            <a:off x="12801600" y="7691120"/>
            <a:ext cx="1750337" cy="457200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23046" y="22380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¡Gracias!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790140" y="328695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¿Preguntas?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19409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Conéctate con EcoCharm: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0275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s-CO" sz="1600" dirty="0" err="1">
                <a:hlinkClick r:id="rId5"/>
              </a:rPr>
              <a:t>EcoCharm</a:t>
            </a:r>
            <a:r>
              <a:rPr lang="es-CO" sz="1600" dirty="0">
                <a:hlinkClick r:id="rId5"/>
              </a:rPr>
              <a:t> - Joyería Sostenible</a:t>
            </a:r>
            <a:endParaRPr lang="en-US" sz="1750" dirty="0"/>
          </a:p>
        </p:txBody>
      </p:sp>
      <p:pic>
        <p:nvPicPr>
          <p:cNvPr id="8" name="Vídeo 7">
            <a:hlinkClick r:id="" action="ppaction://media"/>
            <a:extLst>
              <a:ext uri="{FF2B5EF4-FFF2-40B4-BE49-F238E27FC236}">
                <a16:creationId xmlns:a16="http://schemas.microsoft.com/office/drawing/2014/main" id="{4B4A320B-A275-46C6-8BA5-9CEE43B42E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8429" y="838200"/>
            <a:ext cx="4419600" cy="6553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C556AE-F2BF-4F48-A64C-56431D9A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7182" y="195896"/>
            <a:ext cx="1750337" cy="1750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855EA9-3CA1-43AA-8507-FCDB842D4750}"/>
              </a:ext>
            </a:extLst>
          </p:cNvPr>
          <p:cNvSpPr txBox="1"/>
          <p:nvPr/>
        </p:nvSpPr>
        <p:spPr>
          <a:xfrm>
            <a:off x="12801600" y="7691120"/>
            <a:ext cx="1750337" cy="457200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4261"/>
            <a:ext cx="79269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Introducción: Un Destello Sostenible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24864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EcoCharm nace de la pasión por la bisutería con conciencia. Creamos piezas únicas utilizando materiales reciclados y ecológicos, aportando belleza sin comprometer nuestro planeta. Nuestra visión es ser un referente en el mercado colombiano de bisutería sostenible en los próximos seis meses, y nuestra misión es empoderar a nuestros clientes a través de accesorios que reflejen su estilo y sus valores.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31625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431625"/>
            <a:ext cx="121920" cy="20937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4688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Visión (6 meses)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179338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 líder en bisutería sostenible en Colombia, reconocido por diseño innovador y compromiso ambiental.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4431625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4431625"/>
            <a:ext cx="121920" cy="2093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7282" y="4688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Misión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77282" y="5179338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Ofrecer accesorios bellos y éticos, promoviendo el consumo consciente y el impacto positivo.</a:t>
            </a:r>
            <a:endParaRPr lang="en-US" sz="175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C16C55D-2F7E-43F1-A7A3-612EFD89D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182" y="195896"/>
            <a:ext cx="1750337" cy="1750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48AD683-1D2B-4CA2-8987-A958509D4E43}"/>
              </a:ext>
            </a:extLst>
          </p:cNvPr>
          <p:cNvSpPr txBox="1"/>
          <p:nvPr/>
        </p:nvSpPr>
        <p:spPr>
          <a:xfrm>
            <a:off x="12801600" y="7691120"/>
            <a:ext cx="1750337" cy="457200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5433"/>
            <a:ext cx="5691664" cy="54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Nuestros Objetivos SMART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68906" y="1594009"/>
            <a:ext cx="130925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Hemos definido metas claras y alcanzables para guiar el crecimiento de EcoCharm.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6" y="2192536"/>
            <a:ext cx="6546294" cy="878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8576" y="3291007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Desarrollo Digital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88576" y="3766066"/>
            <a:ext cx="6106954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Lanzar una aplicación web funcional para e-commerce en 8 semanas, integrando catálogo y pasarela de pagos.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92536"/>
            <a:ext cx="6546294" cy="8788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4870" y="3291007"/>
            <a:ext cx="298620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Crecimiento de Ventas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534870" y="3766066"/>
            <a:ext cx="6106954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Aumentar las ventas en línea en un 20% durante el primer trimestre post-lanzamiento.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6" y="4908352"/>
            <a:ext cx="6546294" cy="8788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8576" y="6006822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Sostenibilidad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88576" y="6481882"/>
            <a:ext cx="6106954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Reducir el uso de materiales no reciclables en la producción y empaque en un 15% para fin de año.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08352"/>
            <a:ext cx="6546294" cy="8788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4870" y="6006822"/>
            <a:ext cx="313658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Innovación de Producto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534870" y="6481882"/>
            <a:ext cx="6106954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Lanzar al menos dos nuevas colecciones de productos para Navidad.</a:t>
            </a:r>
            <a:endParaRPr lang="en-US" sz="17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958ADFA-9F0C-44AF-8908-9B24B49A5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7182" y="195896"/>
            <a:ext cx="1750337" cy="1750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2B046EC-D8E7-462A-A12F-54AE83AC6490}"/>
              </a:ext>
            </a:extLst>
          </p:cNvPr>
          <p:cNvSpPr txBox="1"/>
          <p:nvPr/>
        </p:nvSpPr>
        <p:spPr>
          <a:xfrm>
            <a:off x="12801600" y="7691120"/>
            <a:ext cx="1750337" cy="457200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695" y="505658"/>
            <a:ext cx="7857411" cy="919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Fases del Proyecto: Construyendo EcoCharm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198513" y="1986438"/>
            <a:ext cx="7857411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 plan de 8 semanas está diseñado para un desarrollo ágil y un lanzamiento exitoso.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36387" y="2426375"/>
            <a:ext cx="22860" cy="5297448"/>
          </a:xfrm>
          <a:prstGeom prst="roundRect">
            <a:avLst>
              <a:gd name="adj" fmla="val 337744"/>
            </a:avLst>
          </a:prstGeom>
          <a:solidFill>
            <a:srgbClr val="F8ECD3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Shape 3"/>
          <p:cNvSpPr/>
          <p:nvPr/>
        </p:nvSpPr>
        <p:spPr>
          <a:xfrm>
            <a:off x="6520279" y="2621637"/>
            <a:ext cx="551378" cy="22860"/>
          </a:xfrm>
          <a:prstGeom prst="roundRect">
            <a:avLst>
              <a:gd name="adj" fmla="val 337744"/>
            </a:avLst>
          </a:prstGeom>
          <a:solidFill>
            <a:srgbClr val="F8ECD3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Shape 4"/>
          <p:cNvSpPr/>
          <p:nvPr/>
        </p:nvSpPr>
        <p:spPr>
          <a:xfrm>
            <a:off x="6129635" y="2426375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6198513" y="2460784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255550" y="2489478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Semana 1-2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255550" y="2886908"/>
            <a:ext cx="6731556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Investigación y Planificación:</a:t>
            </a: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Estudio de mercado, definición de requisitos, planificación técnica.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520279" y="4037886"/>
            <a:ext cx="551378" cy="22860"/>
          </a:xfrm>
          <a:prstGeom prst="roundRect">
            <a:avLst>
              <a:gd name="adj" fmla="val 337744"/>
            </a:avLst>
          </a:prstGeom>
          <a:solidFill>
            <a:srgbClr val="F8ECD3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Shape 9"/>
          <p:cNvSpPr/>
          <p:nvPr/>
        </p:nvSpPr>
        <p:spPr>
          <a:xfrm>
            <a:off x="6129635" y="3842623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3" name="Text 10"/>
          <p:cNvSpPr/>
          <p:nvPr/>
        </p:nvSpPr>
        <p:spPr>
          <a:xfrm>
            <a:off x="6198513" y="3877032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255550" y="3905726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Semana 3-4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255550" y="4303157"/>
            <a:ext cx="6731556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y Prototipado:</a:t>
            </a: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Creación de prototipos de la app web y diseño de las primeras colecciones.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520279" y="5454134"/>
            <a:ext cx="551378" cy="22860"/>
          </a:xfrm>
          <a:prstGeom prst="roundRect">
            <a:avLst>
              <a:gd name="adj" fmla="val 337744"/>
            </a:avLst>
          </a:prstGeom>
          <a:solidFill>
            <a:srgbClr val="F8ECD3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Shape 14"/>
          <p:cNvSpPr/>
          <p:nvPr/>
        </p:nvSpPr>
        <p:spPr>
          <a:xfrm>
            <a:off x="6129635" y="5258872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8" name="Text 15"/>
          <p:cNvSpPr/>
          <p:nvPr/>
        </p:nvSpPr>
        <p:spPr>
          <a:xfrm>
            <a:off x="6198513" y="5293281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255550" y="5321975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Semana 5-6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7255550" y="5719405"/>
            <a:ext cx="6731556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y Pruebas:</a:t>
            </a: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Construcción de la plataforma digital, pruebas de usabilidad y funcionalidad.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6520279" y="6870382"/>
            <a:ext cx="551378" cy="22860"/>
          </a:xfrm>
          <a:prstGeom prst="roundRect">
            <a:avLst>
              <a:gd name="adj" fmla="val 337744"/>
            </a:avLst>
          </a:prstGeom>
          <a:solidFill>
            <a:srgbClr val="F8ECD3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2" name="Shape 19"/>
          <p:cNvSpPr/>
          <p:nvPr/>
        </p:nvSpPr>
        <p:spPr>
          <a:xfrm>
            <a:off x="6129635" y="6675120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3" name="Text 20"/>
          <p:cNvSpPr/>
          <p:nvPr/>
        </p:nvSpPr>
        <p:spPr>
          <a:xfrm>
            <a:off x="6198513" y="6709529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7255550" y="6738223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Semana 7-8</a:t>
            </a:r>
            <a:endParaRPr lang="en-US" sz="1800" dirty="0"/>
          </a:p>
        </p:txBody>
      </p:sp>
      <p:sp>
        <p:nvSpPr>
          <p:cNvPr id="25" name="Text 22"/>
          <p:cNvSpPr/>
          <p:nvPr/>
        </p:nvSpPr>
        <p:spPr>
          <a:xfrm>
            <a:off x="7255550" y="7135654"/>
            <a:ext cx="6731556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Despliegue y Lanzamiento:</a:t>
            </a: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Implementación final, campaña de marketing inicial y lanzamiento oficial.</a:t>
            </a:r>
            <a:endParaRPr lang="en-US" sz="140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21655BDB-B06D-44A7-94BA-4C6482F2D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182" y="195896"/>
            <a:ext cx="1750337" cy="1750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594472F-B8E5-4D7A-80F9-71C66CD60758}"/>
              </a:ext>
            </a:extLst>
          </p:cNvPr>
          <p:cNvSpPr txBox="1"/>
          <p:nvPr/>
        </p:nvSpPr>
        <p:spPr>
          <a:xfrm>
            <a:off x="12801600" y="7691120"/>
            <a:ext cx="1750337" cy="457200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8186"/>
            <a:ext cx="82412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Roles y Responsabilidades del Equipo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98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miembro del equipo EcoCharm aporta su experiencia para asegurar el éxito del proyecto.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16843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Shape 3"/>
          <p:cNvSpPr/>
          <p:nvPr/>
        </p:nvSpPr>
        <p:spPr>
          <a:xfrm>
            <a:off x="801410" y="33244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4"/>
          <p:cNvSpPr/>
          <p:nvPr/>
        </p:nvSpPr>
        <p:spPr>
          <a:xfrm>
            <a:off x="1028343" y="34681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Ximena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598" y="3468172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Investigación de Mercado, Diseño UX/UI de la plataforma web.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9747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7"/>
          <p:cNvSpPr/>
          <p:nvPr/>
        </p:nvSpPr>
        <p:spPr>
          <a:xfrm>
            <a:off x="1028343" y="41184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Pedro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598" y="4118491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Definición de Requisitos Funcionales, Desarrollo Frontend y Backend de la aplicación.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62510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10"/>
          <p:cNvSpPr/>
          <p:nvPr/>
        </p:nvSpPr>
        <p:spPr>
          <a:xfrm>
            <a:off x="1028343" y="476881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Jaider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637598" y="4768810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de Presupuesto, Estrategias de Publicación y Distribución.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27542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Text 13"/>
          <p:cNvSpPr/>
          <p:nvPr/>
        </p:nvSpPr>
        <p:spPr>
          <a:xfrm>
            <a:off x="1028343" y="541913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Kelly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637598" y="5419130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Prototipos de Producto, Estrategias de Marketing Digital y Redes Sociales.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885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colaboración y la comunicación son claves para nuestra agilidad.</a:t>
            </a:r>
            <a:endParaRPr lang="en-US" sz="17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02933D3-BE7F-4986-93BA-2CB20F4C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182" y="195896"/>
            <a:ext cx="1750337" cy="1750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28CB4EB-3FBD-4F93-BAFD-15297FF01EC4}"/>
              </a:ext>
            </a:extLst>
          </p:cNvPr>
          <p:cNvSpPr txBox="1"/>
          <p:nvPr/>
        </p:nvSpPr>
        <p:spPr>
          <a:xfrm>
            <a:off x="12801600" y="7691120"/>
            <a:ext cx="1750337" cy="457200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608" y="378381"/>
            <a:ext cx="4592122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Recursos para Impulsar EcoCharm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81608" y="1014770"/>
            <a:ext cx="172021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Recursos Humanos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81608" y="1367314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Equipo central de 4 personas.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1608" y="1635562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Asesores externos (legal, contable).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1608" y="1903809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Colaboradores artesanos locales.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81608" y="2261473"/>
            <a:ext cx="172021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Recursos Técnicos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481608" y="2614017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de diseño (Figma, Adobe Creative Suite).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81608" y="2882265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Plataformas de desarrollo web (frameworks, hosting).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81608" y="3150513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Herramientas de gestión de proyectos.</a:t>
            </a:r>
            <a:endParaRPr lang="en-US" sz="10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98" y="926462"/>
            <a:ext cx="6665714" cy="66657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95258" y="3747889"/>
            <a:ext cx="179046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Recursos Financieros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44868" y="4149246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Presupuesto inicial: </a:t>
            </a:r>
            <a:r>
              <a:rPr lang="en-US" sz="1050" b="1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 7,980,000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81608" y="4477205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web y plataforma: COP 4,000,000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481608" y="4748867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Materiales para prototipos: COP 1,500,000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73988" y="5042236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y publicidad inicial: COP 2,000,000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81608" y="5289609"/>
            <a:ext cx="666571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Contingencias: COP 480,000</a:t>
            </a:r>
            <a:endParaRPr lang="en-US" sz="10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834E2E1-3CFC-490A-BF41-D8226FB09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182" y="195896"/>
            <a:ext cx="1750337" cy="1750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E9F27DC-9417-4662-9933-61BAB39C9E68}"/>
              </a:ext>
            </a:extLst>
          </p:cNvPr>
          <p:cNvSpPr txBox="1"/>
          <p:nvPr/>
        </p:nvSpPr>
        <p:spPr>
          <a:xfrm>
            <a:off x="12801600" y="7691120"/>
            <a:ext cx="1750337" cy="457200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016" y="397550"/>
            <a:ext cx="7331750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Proyecciones Financieras: Sostenibilidad Económica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06016" y="1048107"/>
            <a:ext cx="1361836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gestión financiera prudente es vital para el éxito a largo plazo de EcoCharm.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63" y="1731168"/>
            <a:ext cx="10582196" cy="558891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1741902" y="2638182"/>
            <a:ext cx="144542" cy="144542"/>
          </a:xfrm>
          <a:prstGeom prst="roundRect">
            <a:avLst>
              <a:gd name="adj" fmla="val 12652"/>
            </a:avLst>
          </a:prstGeom>
          <a:solidFill>
            <a:srgbClr val="42300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3"/>
          <p:cNvSpPr/>
          <p:nvPr/>
        </p:nvSpPr>
        <p:spPr>
          <a:xfrm>
            <a:off x="11998204" y="2659336"/>
            <a:ext cx="1248013" cy="144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Escenario Realista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11741902" y="2994617"/>
            <a:ext cx="144542" cy="144542"/>
          </a:xfrm>
          <a:prstGeom prst="roundRect">
            <a:avLst>
              <a:gd name="adj" fmla="val 12652"/>
            </a:avLst>
          </a:prstGeom>
          <a:solidFill>
            <a:srgbClr val="684C11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1998204" y="3028710"/>
            <a:ext cx="1363147" cy="144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Escenario Optimista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11741902" y="3408713"/>
            <a:ext cx="144542" cy="144542"/>
          </a:xfrm>
          <a:prstGeom prst="roundRect">
            <a:avLst>
              <a:gd name="adj" fmla="val 12652"/>
            </a:avLst>
          </a:prstGeom>
          <a:solidFill>
            <a:srgbClr val="8E681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Text 7"/>
          <p:cNvSpPr/>
          <p:nvPr/>
        </p:nvSpPr>
        <p:spPr>
          <a:xfrm>
            <a:off x="11992370" y="3427095"/>
            <a:ext cx="1368981" cy="144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Escenario Pesimista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15803" y="7477360"/>
            <a:ext cx="13618369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Nuestras proyecciones consideran costos de personal, materiales, marketing y administración, con una estimación clara de ingresos por la venta de nuestra bisutería. El beneficio neto muestra una viabilidad prometedora.</a:t>
            </a:r>
            <a:endParaRPr lang="en-US" sz="11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D9102C1-4C8D-4755-A6C2-CAF9E4480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182" y="195896"/>
            <a:ext cx="1750337" cy="1750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E099127-2E82-4CBE-B515-AD61991BC383}"/>
              </a:ext>
            </a:extLst>
          </p:cNvPr>
          <p:cNvSpPr txBox="1"/>
          <p:nvPr/>
        </p:nvSpPr>
        <p:spPr>
          <a:xfrm>
            <a:off x="12801600" y="7691120"/>
            <a:ext cx="1750337" cy="457200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078" y="487204"/>
            <a:ext cx="8887301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Cronograma Detallado de Lanzamiento del Producto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20078" y="1284446"/>
            <a:ext cx="1339024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camino claro hacia el mercado, paso a paso, en los próximos dos meses.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" y="1767126"/>
            <a:ext cx="13390245" cy="60539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9205" y="6514865"/>
            <a:ext cx="2986889" cy="37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Producción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759205" y="6787615"/>
            <a:ext cx="4553346" cy="298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s-E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Semana 4–6: Fabricación a escala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439" y="6514865"/>
            <a:ext cx="243307" cy="2433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59205" y="5067883"/>
            <a:ext cx="2986889" cy="37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s-CO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Creación</a:t>
            </a: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de </a:t>
            </a:r>
            <a:r>
              <a:rPr lang="en-US" sz="13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prototipos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759205" y="5358027"/>
            <a:ext cx="4553346" cy="298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s-E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Semana 3-4: Construir y probar modelos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39" y="5067883"/>
            <a:ext cx="243307" cy="2433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9205" y="3620902"/>
            <a:ext cx="2986889" cy="37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s-CO" sz="1350" dirty="0">
                <a:solidFill>
                  <a:srgbClr val="2C2926"/>
                </a:solidFill>
                <a:latin typeface="Bricolage Grotesque Semi Bold" pitchFamily="34" charset="0"/>
              </a:rPr>
              <a:t>Diseño</a:t>
            </a:r>
            <a:endParaRPr lang="es-CO" sz="1350" dirty="0"/>
          </a:p>
        </p:txBody>
      </p:sp>
      <p:sp>
        <p:nvSpPr>
          <p:cNvPr id="12" name="Text 7"/>
          <p:cNvSpPr/>
          <p:nvPr/>
        </p:nvSpPr>
        <p:spPr>
          <a:xfrm>
            <a:off x="1759205" y="3894885"/>
            <a:ext cx="4553346" cy="298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s-E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Semana 2-3: Concepto y UI/UX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439" y="3620902"/>
            <a:ext cx="243307" cy="2433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59205" y="2173920"/>
            <a:ext cx="2986889" cy="37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s-CO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Investigación</a:t>
            </a:r>
            <a:endParaRPr lang="es-CO" sz="1350" dirty="0"/>
          </a:p>
        </p:txBody>
      </p:sp>
      <p:sp>
        <p:nvSpPr>
          <p:cNvPr id="15" name="Text 9"/>
          <p:cNvSpPr/>
          <p:nvPr/>
        </p:nvSpPr>
        <p:spPr>
          <a:xfrm>
            <a:off x="1759205" y="2417227"/>
            <a:ext cx="4553346" cy="298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s-E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Semana 1-2: Estudio de mercado y usuarios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39" y="2173920"/>
            <a:ext cx="243307" cy="24330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20078" y="7713125"/>
            <a:ext cx="1339024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cronograma nos permite organizar eficientemente cada tarea, desde la concepción hasta la llegada de nuestros productos a manos del cliente.</a:t>
            </a:r>
            <a:endParaRPr lang="en-US" sz="1350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D22553F-B031-4937-9564-D899BFAE6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2301875" cy="0"/>
          </a:xfrm>
          <a:prstGeom prst="rect">
            <a:avLst/>
          </a:prstGeom>
          <a:solidFill>
            <a:srgbClr val="8AB4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1F5733A-E335-4A7F-ADCB-1BCF88363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7182" y="195896"/>
            <a:ext cx="1750337" cy="1750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7938B02-9AD6-4652-AE30-38B6E562254A}"/>
              </a:ext>
            </a:extLst>
          </p:cNvPr>
          <p:cNvSpPr txBox="1"/>
          <p:nvPr/>
        </p:nvSpPr>
        <p:spPr>
          <a:xfrm>
            <a:off x="12801600" y="7691120"/>
            <a:ext cx="1750337" cy="457200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7113"/>
            <a:ext cx="7817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Reflexiones y Conclusiones del Plan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377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 plan ofrece una base sólida para EcoCharm, mitigando riesgos y maximizando oportunidades.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82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Beneficios Clave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1637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Claridad de Roles: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equipo sabe exactamente su contribución.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688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Organización Optimizada: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Flujos de trabajo eficientes.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739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Recursos Efectivos: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Uso inteligente del presupuesto y talentos.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790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Viabilidad Financiera: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Proyecciones que respaldan el crecimiento.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582585"/>
            <a:ext cx="2892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Desafíos Anticipados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1637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de Costos: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Mantenernos dentro del presupuesto inicial.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9688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Competitivo: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Destacar en un mercado saturado.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7739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Expectativas de Ventas: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Cumplir y superar las metas establecidas.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5790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Logística Sostenible: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Mantener la cadena de suministro ecológica.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33951" y="689443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"Este plan es nuestra brújula, guiándonos hacia un futuro donde la belleza y la sostenibilidad caminan de la mano."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6639282"/>
            <a:ext cx="30480" cy="873204"/>
          </a:xfrm>
          <a:prstGeom prst="rect">
            <a:avLst/>
          </a:prstGeom>
          <a:solidFill>
            <a:srgbClr val="E7BF6A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4D10873-3570-4160-9522-458AC8D53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182" y="195896"/>
            <a:ext cx="1750337" cy="17503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2CC121E-D017-4458-9453-BA3293412125}"/>
              </a:ext>
            </a:extLst>
          </p:cNvPr>
          <p:cNvSpPr txBox="1"/>
          <p:nvPr/>
        </p:nvSpPr>
        <p:spPr>
          <a:xfrm>
            <a:off x="12801600" y="7691120"/>
            <a:ext cx="1750337" cy="457200"/>
          </a:xfrm>
          <a:prstGeom prst="rect">
            <a:avLst/>
          </a:prstGeom>
          <a:solidFill>
            <a:srgbClr val="FDFDFD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766</Words>
  <Application>Microsoft Office PowerPoint</Application>
  <PresentationFormat>Personalizado</PresentationFormat>
  <Paragraphs>103</Paragraphs>
  <Slides>10</Slides>
  <Notes>10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Inter</vt:lpstr>
      <vt:lpstr>Bricolage Grotesque Semi Bold</vt:lpstr>
      <vt:lpstr>Aptos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P1nKs0u1</dc:creator>
  <cp:lastModifiedBy>usuario fadp</cp:lastModifiedBy>
  <cp:revision>6</cp:revision>
  <dcterms:created xsi:type="dcterms:W3CDTF">2025-09-12T22:07:02Z</dcterms:created>
  <dcterms:modified xsi:type="dcterms:W3CDTF">2025-09-13T01:12:41Z</dcterms:modified>
</cp:coreProperties>
</file>